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67" r:id="rId2"/>
    <p:sldId id="256" r:id="rId3"/>
    <p:sldId id="262" r:id="rId4"/>
    <p:sldId id="265" r:id="rId5"/>
    <p:sldId id="257" r:id="rId6"/>
    <p:sldId id="258" r:id="rId7"/>
    <p:sldId id="259" r:id="rId8"/>
    <p:sldId id="269" r:id="rId9"/>
    <p:sldId id="261" r:id="rId10"/>
    <p:sldId id="268" r:id="rId11"/>
    <p:sldId id="263" r:id="rId12"/>
    <p:sldId id="264" r:id="rId13"/>
    <p:sldId id="266" r:id="rId14"/>
    <p:sldId id="260"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634" autoAdjust="0"/>
  </p:normalViewPr>
  <p:slideViewPr>
    <p:cSldViewPr>
      <p:cViewPr>
        <p:scale>
          <a:sx n="84" d="100"/>
          <a:sy n="84" d="100"/>
        </p:scale>
        <p:origin x="-108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94302D-97F1-45E3-9D7D-5C2699F31C9D}" type="datetimeFigureOut">
              <a:rPr lang="en-US" smtClean="0"/>
              <a:t>11/5/2012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129744-8498-4C0E-BA1E-7A1AEF87ECEE}" type="slidenum">
              <a:rPr lang="en-US" smtClean="0"/>
              <a:t>‹#›</a:t>
            </a:fld>
            <a:endParaRPr lang="en-US"/>
          </a:p>
        </p:txBody>
      </p:sp>
    </p:spTree>
    <p:extLst>
      <p:ext uri="{BB962C8B-B14F-4D97-AF65-F5344CB8AC3E}">
        <p14:creationId xmlns:p14="http://schemas.microsoft.com/office/powerpoint/2010/main" val="372415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9129744-8498-4C0E-BA1E-7A1AEF87ECEE}" type="slidenum">
              <a:rPr lang="en-US" smtClean="0"/>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as humans can only experience the world as humans</a:t>
            </a:r>
            <a:endParaRPr lang="en-US" dirty="0"/>
          </a:p>
        </p:txBody>
      </p:sp>
      <p:sp>
        <p:nvSpPr>
          <p:cNvPr id="4" name="Slide Number Placeholder 3"/>
          <p:cNvSpPr>
            <a:spLocks noGrp="1"/>
          </p:cNvSpPr>
          <p:nvPr>
            <p:ph type="sldNum" sz="quarter" idx="10"/>
          </p:nvPr>
        </p:nvSpPr>
        <p:spPr/>
        <p:txBody>
          <a:bodyPr/>
          <a:lstStyle/>
          <a:p>
            <a:fld id="{89129744-8498-4C0E-BA1E-7A1AEF87ECEE}" type="slidenum">
              <a:rPr lang="en-US" smtClean="0"/>
              <a:t>18</a:t>
            </a:fld>
            <a:endParaRPr lang="en-US"/>
          </a:p>
        </p:txBody>
      </p:sp>
    </p:spTree>
    <p:extLst>
      <p:ext uri="{BB962C8B-B14F-4D97-AF65-F5344CB8AC3E}">
        <p14:creationId xmlns:p14="http://schemas.microsoft.com/office/powerpoint/2010/main" val="3097044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Set the scene, bank robbery, you saw</a:t>
            </a:r>
            <a:r>
              <a:rPr lang="en-US" baseline="0" dirty="0" smtClean="0"/>
              <a:t> the robbers in the car before they put on their masks, this is them, what will you recall in 30 minutes when the police officer interview you</a:t>
            </a:r>
            <a:endParaRPr lang="en-US" dirty="0"/>
          </a:p>
        </p:txBody>
      </p:sp>
      <p:sp>
        <p:nvSpPr>
          <p:cNvPr id="4" name="Slide Number Placeholder 3"/>
          <p:cNvSpPr>
            <a:spLocks noGrp="1"/>
          </p:cNvSpPr>
          <p:nvPr>
            <p:ph type="sldNum" sz="quarter" idx="10"/>
          </p:nvPr>
        </p:nvSpPr>
        <p:spPr/>
        <p:txBody>
          <a:bodyPr/>
          <a:lstStyle/>
          <a:p>
            <a:fld id="{89129744-8498-4C0E-BA1E-7A1AEF87ECEE}" type="slidenum">
              <a:rPr lang="en-US" smtClean="0"/>
              <a:t>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door sliding between 2 people and another person taking the place of the person who asked the question</a:t>
            </a:r>
            <a:endParaRPr lang="en-US" dirty="0"/>
          </a:p>
        </p:txBody>
      </p:sp>
      <p:sp>
        <p:nvSpPr>
          <p:cNvPr id="4" name="Slide Number Placeholder 3"/>
          <p:cNvSpPr>
            <a:spLocks noGrp="1"/>
          </p:cNvSpPr>
          <p:nvPr>
            <p:ph type="sldNum" sz="quarter" idx="10"/>
          </p:nvPr>
        </p:nvSpPr>
        <p:spPr/>
        <p:txBody>
          <a:bodyPr/>
          <a:lstStyle/>
          <a:p>
            <a:fld id="{89129744-8498-4C0E-BA1E-7A1AEF87ECEE}" type="slidenum">
              <a:rPr lang="en-US" smtClean="0"/>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Confirmation: if it looks</a:t>
            </a:r>
            <a:r>
              <a:rPr lang="en-US" baseline="0" dirty="0" smtClean="0"/>
              <a:t> like and apple and tastes like an apple then it is an apple.</a:t>
            </a:r>
          </a:p>
          <a:p>
            <a:r>
              <a:rPr lang="en-US" baseline="0" dirty="0" smtClean="0"/>
              <a:t>Coherence.. If it does not fit then you are mistaken</a:t>
            </a:r>
          </a:p>
          <a:p>
            <a:endParaRPr lang="en-US" baseline="0" dirty="0" smtClean="0"/>
          </a:p>
          <a:p>
            <a:r>
              <a:rPr lang="en-US" baseline="0" dirty="0" smtClean="0"/>
              <a:t>This brings us onto if we are using our senses what happens if we do not have the senses. </a:t>
            </a:r>
          </a:p>
          <a:p>
            <a:endParaRPr lang="en-US" dirty="0"/>
          </a:p>
        </p:txBody>
      </p:sp>
      <p:sp>
        <p:nvSpPr>
          <p:cNvPr id="4" name="Slide Number Placeholder 3"/>
          <p:cNvSpPr>
            <a:spLocks noGrp="1"/>
          </p:cNvSpPr>
          <p:nvPr>
            <p:ph type="sldNum" sz="quarter" idx="10"/>
          </p:nvPr>
        </p:nvSpPr>
        <p:spPr/>
        <p:txBody>
          <a:bodyPr/>
          <a:lstStyle/>
          <a:p>
            <a:fld id="{89129744-8498-4C0E-BA1E-7A1AEF87ECEE}" type="slidenum">
              <a:rPr lang="en-US" smtClean="0"/>
              <a:t>7</a:t>
            </a:fld>
            <a:endParaRPr lang="en-US"/>
          </a:p>
        </p:txBody>
      </p:sp>
    </p:spTree>
    <p:extLst>
      <p:ext uri="{BB962C8B-B14F-4D97-AF65-F5344CB8AC3E}">
        <p14:creationId xmlns:p14="http://schemas.microsoft.com/office/powerpoint/2010/main" val="7924086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5 minute exercise in class on the animals</a:t>
            </a:r>
          </a:p>
          <a:p>
            <a:r>
              <a:rPr lang="en-US" dirty="0" smtClean="0"/>
              <a:t>Sharks in the water</a:t>
            </a:r>
          </a:p>
          <a:p>
            <a:r>
              <a:rPr lang="en-US" dirty="0" smtClean="0"/>
              <a:t>Turtles</a:t>
            </a:r>
          </a:p>
          <a:p>
            <a:r>
              <a:rPr lang="en-US" dirty="0" smtClean="0"/>
              <a:t>Dogs and smell</a:t>
            </a:r>
          </a:p>
          <a:p>
            <a:r>
              <a:rPr lang="en-US" dirty="0" smtClean="0"/>
              <a:t>Elephants and hearing the vibrations in their feet</a:t>
            </a:r>
          </a:p>
          <a:p>
            <a:r>
              <a:rPr lang="en-US" dirty="0" smtClean="0"/>
              <a:t>Bats and the sonar/radar</a:t>
            </a:r>
            <a:endParaRPr lang="en-US" dirty="0"/>
          </a:p>
        </p:txBody>
      </p:sp>
      <p:sp>
        <p:nvSpPr>
          <p:cNvPr id="4" name="Slide Number Placeholder 3"/>
          <p:cNvSpPr>
            <a:spLocks noGrp="1"/>
          </p:cNvSpPr>
          <p:nvPr>
            <p:ph type="sldNum" sz="quarter" idx="10"/>
          </p:nvPr>
        </p:nvSpPr>
        <p:spPr/>
        <p:txBody>
          <a:bodyPr/>
          <a:lstStyle/>
          <a:p>
            <a:fld id="{89129744-8498-4C0E-BA1E-7A1AEF87ECEE}" type="slidenum">
              <a:rPr lang="en-US" smtClean="0"/>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Pain,</a:t>
            </a:r>
            <a:r>
              <a:rPr lang="en-US" baseline="0" dirty="0" smtClean="0"/>
              <a:t> taste color are subjective</a:t>
            </a:r>
            <a:endParaRPr lang="en-US" dirty="0" smtClean="0"/>
          </a:p>
          <a:p>
            <a:endParaRPr lang="en-US" dirty="0" smtClean="0"/>
          </a:p>
          <a:p>
            <a:r>
              <a:rPr lang="en-US" dirty="0" smtClean="0"/>
              <a:t>Is </a:t>
            </a:r>
            <a:r>
              <a:rPr lang="en-US" dirty="0" smtClean="0"/>
              <a:t>the sky blue, is the pain in the fire, is the sweetness</a:t>
            </a:r>
            <a:r>
              <a:rPr lang="en-US" baseline="0" dirty="0" smtClean="0"/>
              <a:t> in the coke, if we apply the same reasoning the sky is not blue, that is the way we see the world an animal with different sight senses will see the sky differently.</a:t>
            </a:r>
            <a:endParaRPr lang="en-US" dirty="0"/>
          </a:p>
        </p:txBody>
      </p:sp>
      <p:sp>
        <p:nvSpPr>
          <p:cNvPr id="4" name="Slide Number Placeholder 3"/>
          <p:cNvSpPr>
            <a:spLocks noGrp="1"/>
          </p:cNvSpPr>
          <p:nvPr>
            <p:ph type="sldNum" sz="quarter" idx="10"/>
          </p:nvPr>
        </p:nvSpPr>
        <p:spPr/>
        <p:txBody>
          <a:bodyPr/>
          <a:lstStyle/>
          <a:p>
            <a:fld id="{89129744-8498-4C0E-BA1E-7A1AEF87ECEE}" type="slidenum">
              <a:rPr lang="en-US" smtClean="0"/>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 </a:t>
            </a:r>
            <a:r>
              <a:rPr lang="en-US" dirty="0" err="1" smtClean="0"/>
              <a:t>miutes</a:t>
            </a:r>
            <a:r>
              <a:rPr lang="en-US" dirty="0" smtClean="0"/>
              <a:t> here, in groups does it make a sound, then feed back a statement with yes or</a:t>
            </a:r>
            <a:r>
              <a:rPr lang="en-US" baseline="0" dirty="0" smtClean="0"/>
              <a:t> not no sitting on the </a:t>
            </a:r>
            <a:r>
              <a:rPr lang="en-US" baseline="0" dirty="0" smtClean="0"/>
              <a:t>fence</a:t>
            </a:r>
          </a:p>
          <a:p>
            <a:r>
              <a:rPr lang="en-US" baseline="0" dirty="0" smtClean="0"/>
              <a:t>Sound is the vibrations in your ear so if no ears no sound</a:t>
            </a:r>
          </a:p>
          <a:p>
            <a:endParaRPr lang="en-US" baseline="0" dirty="0" smtClean="0"/>
          </a:p>
          <a:p>
            <a:r>
              <a:rPr lang="en-US" baseline="0" dirty="0" smtClean="0"/>
              <a:t>If a Rose flowers and dies in a garden and there is no one there to see it does it have color</a:t>
            </a:r>
            <a:endParaRPr lang="en-US" dirty="0"/>
          </a:p>
        </p:txBody>
      </p:sp>
      <p:sp>
        <p:nvSpPr>
          <p:cNvPr id="4" name="Slide Number Placeholder 3"/>
          <p:cNvSpPr>
            <a:spLocks noGrp="1"/>
          </p:cNvSpPr>
          <p:nvPr>
            <p:ph type="sldNum" sz="quarter" idx="10"/>
          </p:nvPr>
        </p:nvSpPr>
        <p:spPr/>
        <p:txBody>
          <a:bodyPr/>
          <a:lstStyle/>
          <a:p>
            <a:fld id="{89129744-8498-4C0E-BA1E-7A1AEF87ECEE}" type="slidenum">
              <a:rPr lang="en-US" smtClean="0"/>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how much they</a:t>
            </a:r>
            <a:r>
              <a:rPr lang="en-US" baseline="0" dirty="0" smtClean="0"/>
              <a:t> remember from what they saw for a brief 20 seconds </a:t>
            </a:r>
            <a:endParaRPr lang="en-US" dirty="0"/>
          </a:p>
        </p:txBody>
      </p:sp>
      <p:sp>
        <p:nvSpPr>
          <p:cNvPr id="4" name="Slide Number Placeholder 3"/>
          <p:cNvSpPr>
            <a:spLocks noGrp="1"/>
          </p:cNvSpPr>
          <p:nvPr>
            <p:ph type="sldNum" sz="quarter" idx="10"/>
          </p:nvPr>
        </p:nvSpPr>
        <p:spPr/>
        <p:txBody>
          <a:bodyPr/>
          <a:lstStyle/>
          <a:p>
            <a:fld id="{89129744-8498-4C0E-BA1E-7A1AEF87ECEE}" type="slidenum">
              <a:rPr lang="en-US" smtClean="0"/>
              <a:t>13</a:t>
            </a:fld>
            <a:endParaRPr lang="en-US"/>
          </a:p>
        </p:txBody>
      </p:sp>
    </p:spTree>
    <p:extLst>
      <p:ext uri="{BB962C8B-B14F-4D97-AF65-F5344CB8AC3E}">
        <p14:creationId xmlns:p14="http://schemas.microsoft.com/office/powerpoint/2010/main" val="41599492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They can have 5 minutes here coming up with a definition that aggress with the way a bat, worm and human might perceive the table.</a:t>
            </a:r>
            <a:endParaRPr lang="en-US" dirty="0"/>
          </a:p>
        </p:txBody>
      </p:sp>
      <p:sp>
        <p:nvSpPr>
          <p:cNvPr id="4" name="Slide Number Placeholder 3"/>
          <p:cNvSpPr>
            <a:spLocks noGrp="1"/>
          </p:cNvSpPr>
          <p:nvPr>
            <p:ph type="sldNum" sz="quarter" idx="10"/>
          </p:nvPr>
        </p:nvSpPr>
        <p:spPr/>
        <p:txBody>
          <a:bodyPr/>
          <a:lstStyle/>
          <a:p>
            <a:fld id="{89129744-8498-4C0E-BA1E-7A1AEF87ECEE}" type="slidenum">
              <a:rPr lang="en-US" smtClean="0"/>
              <a:t>17</a:t>
            </a:fld>
            <a:endParaRPr lang="en-US"/>
          </a:p>
        </p:txBody>
      </p:sp>
    </p:spTree>
    <p:extLst>
      <p:ext uri="{BB962C8B-B14F-4D97-AF65-F5344CB8AC3E}">
        <p14:creationId xmlns:p14="http://schemas.microsoft.com/office/powerpoint/2010/main" val="3752762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27B30E4-DDC9-4B7E-81FF-A9039879A4D1}" type="datetimeFigureOut">
              <a:rPr lang="en-US" smtClean="0"/>
              <a:t>11/5/2012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7B30E4-DDC9-4B7E-81FF-A9039879A4D1}" type="datetimeFigureOut">
              <a:rPr lang="en-US" smtClean="0"/>
              <a:t>11/5/2012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7B30E4-DDC9-4B7E-81FF-A9039879A4D1}" type="datetimeFigureOut">
              <a:rPr lang="en-US" smtClean="0"/>
              <a:t>11/5/2012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7B30E4-DDC9-4B7E-81FF-A9039879A4D1}" type="datetimeFigureOut">
              <a:rPr lang="en-US" smtClean="0"/>
              <a:t>11/5/2012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7B30E4-DDC9-4B7E-81FF-A9039879A4D1}" type="datetimeFigureOut">
              <a:rPr lang="en-US" smtClean="0"/>
              <a:t>11/5/2012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7B30E4-DDC9-4B7E-81FF-A9039879A4D1}" type="datetimeFigureOut">
              <a:rPr lang="en-US" smtClean="0"/>
              <a:t>11/5/2012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7B30E4-DDC9-4B7E-81FF-A9039879A4D1}" type="datetimeFigureOut">
              <a:rPr lang="en-US" smtClean="0"/>
              <a:t>11/5/2012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7B30E4-DDC9-4B7E-81FF-A9039879A4D1}" type="datetimeFigureOut">
              <a:rPr lang="en-US" smtClean="0"/>
              <a:t>11/5/2012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7B30E4-DDC9-4B7E-81FF-A9039879A4D1}" type="datetimeFigureOut">
              <a:rPr lang="en-US" smtClean="0"/>
              <a:t>11/5/2012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7B30E4-DDC9-4B7E-81FF-A9039879A4D1}" type="datetimeFigureOut">
              <a:rPr lang="en-US" smtClean="0"/>
              <a:t>11/5/2012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7B30E4-DDC9-4B7E-81FF-A9039879A4D1}" type="datetimeFigureOut">
              <a:rPr lang="en-US" smtClean="0"/>
              <a:t>11/5/2012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465FC3-FD57-4DBF-AE32-12DB9CA94E9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7B30E4-DDC9-4B7E-81FF-A9039879A4D1}" type="datetimeFigureOut">
              <a:rPr lang="en-US" smtClean="0"/>
              <a:t>11/5/2012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465FC3-FD57-4DBF-AE32-12DB9CA94E92}" type="slidenum">
              <a:rPr lang="en-US" smtClean="0"/>
              <a:t>‹#›</a:t>
            </a:fld>
            <a:endParaRPr lang="en-US"/>
          </a:p>
        </p:txBody>
      </p:sp>
      <p:pic>
        <p:nvPicPr>
          <p:cNvPr id="7" name="Picture 6" descr="perception.jpg"/>
          <p:cNvPicPr>
            <a:picLocks noChangeAspect="1"/>
          </p:cNvPicPr>
          <p:nvPr/>
        </p:nvPicPr>
        <p:blipFill>
          <a:blip r:embed="rId13" cstate="print"/>
          <a:stretch>
            <a:fillRect/>
          </a:stretch>
        </p:blipFill>
        <p:spPr>
          <a:xfrm>
            <a:off x="1" y="1"/>
            <a:ext cx="1524000" cy="1524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WOK</a:t>
            </a:r>
            <a:endParaRPr lang="en-US" dirty="0"/>
          </a:p>
        </p:txBody>
      </p:sp>
      <p:sp>
        <p:nvSpPr>
          <p:cNvPr id="3" name="Content Placeholder 2"/>
          <p:cNvSpPr>
            <a:spLocks noGrp="1"/>
          </p:cNvSpPr>
          <p:nvPr>
            <p:ph idx="1"/>
          </p:nvPr>
        </p:nvSpPr>
        <p:spPr/>
        <p:txBody>
          <a:bodyPr>
            <a:normAutofit/>
          </a:bodyPr>
          <a:lstStyle/>
          <a:p>
            <a:r>
              <a:rPr lang="en-US" sz="5400" dirty="0" smtClean="0"/>
              <a:t>Language</a:t>
            </a:r>
          </a:p>
          <a:p>
            <a:r>
              <a:rPr lang="en-US" sz="5400" dirty="0" smtClean="0"/>
              <a:t>Perception</a:t>
            </a:r>
          </a:p>
          <a:p>
            <a:r>
              <a:rPr lang="en-US" sz="5400" dirty="0" smtClean="0"/>
              <a:t>Emotion</a:t>
            </a:r>
          </a:p>
          <a:p>
            <a:r>
              <a:rPr lang="en-US" sz="5400" dirty="0" smtClean="0"/>
              <a:t>Jim Carey</a:t>
            </a:r>
            <a:endParaRPr lang="en-US" sz="5400" dirty="0"/>
          </a:p>
        </p:txBody>
      </p:sp>
      <p:pic>
        <p:nvPicPr>
          <p:cNvPr id="4" name="Picture 3" descr="jimcarey.jpg"/>
          <p:cNvPicPr>
            <a:picLocks noChangeAspect="1"/>
          </p:cNvPicPr>
          <p:nvPr/>
        </p:nvPicPr>
        <p:blipFill>
          <a:blip r:embed="rId2" cstate="print"/>
          <a:stretch>
            <a:fillRect/>
          </a:stretch>
        </p:blipFill>
        <p:spPr>
          <a:xfrm>
            <a:off x="7286625" y="4391025"/>
            <a:ext cx="1857375" cy="24669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linds(horizontal)">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Senses</a:t>
            </a:r>
            <a:endParaRPr lang="en-US" dirty="0"/>
          </a:p>
        </p:txBody>
      </p:sp>
      <p:sp>
        <p:nvSpPr>
          <p:cNvPr id="3" name="Content Placeholder 2"/>
          <p:cNvSpPr>
            <a:spLocks noGrp="1"/>
          </p:cNvSpPr>
          <p:nvPr>
            <p:ph idx="1"/>
          </p:nvPr>
        </p:nvSpPr>
        <p:spPr/>
        <p:txBody>
          <a:bodyPr>
            <a:normAutofit fontScale="92500"/>
          </a:bodyPr>
          <a:lstStyle/>
          <a:p>
            <a:r>
              <a:rPr lang="en-US" dirty="0" smtClean="0"/>
              <a:t>Sharks in the water</a:t>
            </a:r>
          </a:p>
          <a:p>
            <a:r>
              <a:rPr lang="en-US" dirty="0" smtClean="0"/>
              <a:t>Turtles use magnetic fields</a:t>
            </a:r>
          </a:p>
          <a:p>
            <a:r>
              <a:rPr lang="en-US" dirty="0" smtClean="0"/>
              <a:t>Birds use magnetic field to navigate</a:t>
            </a:r>
          </a:p>
          <a:p>
            <a:r>
              <a:rPr lang="en-US" dirty="0" smtClean="0"/>
              <a:t>Dogs and smell</a:t>
            </a:r>
          </a:p>
          <a:p>
            <a:r>
              <a:rPr lang="en-US" dirty="0" smtClean="0"/>
              <a:t>Elephants and hearing the vibrations in their feet</a:t>
            </a:r>
          </a:p>
          <a:p>
            <a:r>
              <a:rPr lang="en-US" dirty="0" smtClean="0"/>
              <a:t>Ants use the position of the sun</a:t>
            </a:r>
          </a:p>
          <a:p>
            <a:r>
              <a:rPr lang="en-US" dirty="0" smtClean="0"/>
              <a:t>Bats use sonar to see</a:t>
            </a:r>
          </a:p>
          <a:p>
            <a:r>
              <a:rPr lang="en-US" dirty="0" smtClean="0"/>
              <a:t>Lemur tapping on trees to hear</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really out there</a:t>
            </a:r>
            <a:endParaRPr lang="en-US" dirty="0"/>
          </a:p>
        </p:txBody>
      </p:sp>
      <p:sp>
        <p:nvSpPr>
          <p:cNvPr id="3" name="Content Placeholder 2"/>
          <p:cNvSpPr>
            <a:spLocks noGrp="1"/>
          </p:cNvSpPr>
          <p:nvPr>
            <p:ph idx="1"/>
          </p:nvPr>
        </p:nvSpPr>
        <p:spPr/>
        <p:txBody>
          <a:bodyPr/>
          <a:lstStyle/>
          <a:p>
            <a:r>
              <a:rPr lang="en-US" dirty="0" smtClean="0"/>
              <a:t>Take these examples</a:t>
            </a:r>
          </a:p>
          <a:p>
            <a:r>
              <a:rPr lang="en-US" dirty="0" smtClean="0"/>
              <a:t>You burn your hand – where is the pain</a:t>
            </a:r>
          </a:p>
          <a:p>
            <a:r>
              <a:rPr lang="en-US" dirty="0" smtClean="0"/>
              <a:t>You drink some coke- where is the taste</a:t>
            </a:r>
          </a:p>
          <a:p>
            <a:r>
              <a:rPr lang="en-US" dirty="0" smtClean="0"/>
              <a:t>You see blue in the sky- where is the </a:t>
            </a:r>
            <a:r>
              <a:rPr lang="en-US" dirty="0" err="1" smtClean="0"/>
              <a:t>colour</a:t>
            </a:r>
            <a:endParaRPr lang="en-US" dirty="0"/>
          </a:p>
        </p:txBody>
      </p:sp>
      <p:pic>
        <p:nvPicPr>
          <p:cNvPr id="4" name="Picture 3" descr="bluesky.jpg"/>
          <p:cNvPicPr>
            <a:picLocks noChangeAspect="1"/>
          </p:cNvPicPr>
          <p:nvPr/>
        </p:nvPicPr>
        <p:blipFill>
          <a:blip r:embed="rId3" cstate="print"/>
          <a:stretch>
            <a:fillRect/>
          </a:stretch>
        </p:blipFill>
        <p:spPr>
          <a:xfrm>
            <a:off x="195300" y="0"/>
            <a:ext cx="8572500" cy="6858000"/>
          </a:xfrm>
          <a:prstGeom prst="rect">
            <a:avLst/>
          </a:prstGeom>
        </p:spPr>
      </p:pic>
      <p:pic>
        <p:nvPicPr>
          <p:cNvPr id="5" name="Picture 4" descr="coke.png"/>
          <p:cNvPicPr>
            <a:picLocks noChangeAspect="1"/>
          </p:cNvPicPr>
          <p:nvPr/>
        </p:nvPicPr>
        <p:blipFill>
          <a:blip r:embed="rId4" cstate="print"/>
          <a:stretch>
            <a:fillRect/>
          </a:stretch>
        </p:blipFill>
        <p:spPr>
          <a:xfrm>
            <a:off x="4724400" y="1143000"/>
            <a:ext cx="3000375" cy="2552700"/>
          </a:xfrm>
          <a:prstGeom prst="rect">
            <a:avLst/>
          </a:prstGeom>
        </p:spPr>
      </p:pic>
      <p:pic>
        <p:nvPicPr>
          <p:cNvPr id="6" name="Picture 5" descr="fire.jpg"/>
          <p:cNvPicPr>
            <a:picLocks noChangeAspect="1"/>
          </p:cNvPicPr>
          <p:nvPr/>
        </p:nvPicPr>
        <p:blipFill>
          <a:blip r:embed="rId5" cstate="print"/>
          <a:stretch>
            <a:fillRect/>
          </a:stretch>
        </p:blipFill>
        <p:spPr>
          <a:xfrm>
            <a:off x="1066800" y="3505200"/>
            <a:ext cx="2857500" cy="2133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nodeType="clickEffect">
                                  <p:stCondLst>
                                    <p:cond delay="0"/>
                                  </p:stCondLst>
                                  <p:childTnLst>
                                    <p:animEffect transition="out" filter="blinds(horizontal)">
                                      <p:cBhvr>
                                        <p:cTn id="16" dur="500"/>
                                        <p:tgtEl>
                                          <p:spTgt spid="4"/>
                                        </p:tgtEl>
                                      </p:cBhvr>
                                    </p:animEffect>
                                    <p:set>
                                      <p:cBhvr>
                                        <p:cTn id="17" dur="1" fill="hold">
                                          <p:stCondLst>
                                            <p:cond delay="499"/>
                                          </p:stCondLst>
                                        </p:cTn>
                                        <p:tgtEl>
                                          <p:spTgt spid="4"/>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blinds(horizontal)">
                                      <p:cBhvr>
                                        <p:cTn id="22" dur="500"/>
                                        <p:tgtEl>
                                          <p:spTgt spid="3">
                                            <p:txEl>
                                              <p:pRg st="0" end="0"/>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blinds(horizontal)">
                                      <p:cBhvr>
                                        <p:cTn id="25" dur="500"/>
                                        <p:tgtEl>
                                          <p:spTgt spid="3">
                                            <p:txEl>
                                              <p:pRg st="1" end="1"/>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blinds(horizontal)">
                                      <p:cBhvr>
                                        <p:cTn id="28" dur="500"/>
                                        <p:tgtEl>
                                          <p:spTgt spid="3">
                                            <p:txEl>
                                              <p:pRg st="2" end="2"/>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blinds(horizontal)">
                                      <p:cBhvr>
                                        <p:cTn id="31"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tree in the forest</a:t>
            </a:r>
            <a:endParaRPr lang="en-US" dirty="0"/>
          </a:p>
        </p:txBody>
      </p:sp>
      <p:sp>
        <p:nvSpPr>
          <p:cNvPr id="3" name="Content Placeholder 2"/>
          <p:cNvSpPr>
            <a:spLocks noGrp="1"/>
          </p:cNvSpPr>
          <p:nvPr>
            <p:ph idx="1"/>
          </p:nvPr>
        </p:nvSpPr>
        <p:spPr/>
        <p:txBody>
          <a:bodyPr/>
          <a:lstStyle/>
          <a:p>
            <a:r>
              <a:rPr lang="en-US" dirty="0" smtClean="0"/>
              <a:t>Is the sky blue?</a:t>
            </a:r>
          </a:p>
          <a:p>
            <a:r>
              <a:rPr lang="en-US" dirty="0" smtClean="0"/>
              <a:t>If not what is sound?</a:t>
            </a:r>
          </a:p>
          <a:p>
            <a:endParaRPr lang="en-US" dirty="0"/>
          </a:p>
        </p:txBody>
      </p:sp>
      <p:pic>
        <p:nvPicPr>
          <p:cNvPr id="4" name="Picture 3" descr="tree in the forest.jpg"/>
          <p:cNvPicPr>
            <a:picLocks noChangeAspect="1"/>
          </p:cNvPicPr>
          <p:nvPr/>
        </p:nvPicPr>
        <p:blipFill>
          <a:blip r:embed="rId3" cstate="print"/>
          <a:stretch>
            <a:fillRect/>
          </a:stretch>
        </p:blipFill>
        <p:spPr>
          <a:xfrm>
            <a:off x="838200" y="1143000"/>
            <a:ext cx="6781800" cy="508635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Crime Scene</a:t>
            </a:r>
            <a:endParaRPr lang="en-US" dirty="0"/>
          </a:p>
        </p:txBody>
      </p:sp>
      <p:sp>
        <p:nvSpPr>
          <p:cNvPr id="3" name="Content Placeholder 2"/>
          <p:cNvSpPr>
            <a:spLocks noGrp="1"/>
          </p:cNvSpPr>
          <p:nvPr>
            <p:ph idx="1"/>
          </p:nvPr>
        </p:nvSpPr>
        <p:spPr/>
        <p:txBody>
          <a:bodyPr/>
          <a:lstStyle/>
          <a:p>
            <a:r>
              <a:rPr lang="en-US" dirty="0" smtClean="0"/>
              <a:t>A police officer comes up to you and asks you what did you see?</a:t>
            </a:r>
          </a:p>
          <a:p>
            <a:r>
              <a:rPr lang="en-US" dirty="0" smtClean="0"/>
              <a:t>What did you notice?</a:t>
            </a:r>
          </a:p>
          <a:p>
            <a:r>
              <a:rPr lang="en-US" dirty="0" smtClean="0"/>
              <a:t>1 min to tell the person beside you</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terms/points</a:t>
            </a:r>
            <a:endParaRPr lang="en-US"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pPr marL="514350" indent="-514350">
              <a:buFont typeface="+mj-lt"/>
              <a:buAutoNum type="arabicPeriod"/>
            </a:pPr>
            <a:r>
              <a:rPr lang="en-US" dirty="0" smtClean="0"/>
              <a:t>Our five senses are an important source of knowledge about the world; but rather than passively reflect reality, they actively structure it.</a:t>
            </a:r>
          </a:p>
          <a:p>
            <a:pPr marL="514350" indent="-514350">
              <a:buFont typeface="+mj-lt"/>
              <a:buAutoNum type="arabicPeriod"/>
            </a:pPr>
            <a:r>
              <a:rPr lang="en-US" dirty="0" smtClean="0"/>
              <a:t>Perception consist of two elements Sensation and interpretation.</a:t>
            </a:r>
          </a:p>
          <a:p>
            <a:pPr marL="514350" indent="-514350">
              <a:buFont typeface="+mj-lt"/>
              <a:buAutoNum type="arabicPeriod"/>
            </a:pPr>
            <a:r>
              <a:rPr lang="en-US" dirty="0" smtClean="0"/>
              <a:t>Looking at visual illusions can help make us aware of the role that interpretation plays in perception</a:t>
            </a:r>
          </a:p>
          <a:p>
            <a:pPr marL="514350" indent="-514350">
              <a:buFont typeface="+mj-lt"/>
              <a:buAutoNum type="arabicPeriod"/>
            </a:pPr>
            <a:r>
              <a:rPr lang="en-US" dirty="0" smtClean="0"/>
              <a:t>If we accept that pain and taste are subjective, we might conclude that </a:t>
            </a:r>
            <a:r>
              <a:rPr lang="en-US" dirty="0" err="1" smtClean="0"/>
              <a:t>colour</a:t>
            </a:r>
            <a:r>
              <a:rPr lang="en-US" dirty="0" smtClean="0"/>
              <a:t> and sound are also subjective</a:t>
            </a:r>
          </a:p>
          <a:p>
            <a:pPr marL="514350" indent="-514350">
              <a:buFont typeface="+mj-lt"/>
              <a:buAutoNum type="arabicPeriod"/>
            </a:pPr>
            <a:r>
              <a:rPr lang="en-US" dirty="0" smtClean="0"/>
              <a:t>The fallibility of perception is relevant to issues in the real world such as eye-witness testimony in criminal crimes</a:t>
            </a:r>
          </a:p>
          <a:p>
            <a:pPr marL="514350" indent="-514350">
              <a:buFont typeface="+mj-lt"/>
              <a:buAutoNum type="arabicPeriod"/>
            </a:pPr>
            <a:r>
              <a:rPr lang="en-US" dirty="0" smtClean="0"/>
              <a:t>Although perception cannot give us certainty, if the evidence of our senses is consistent with what reason and intuition tell us, it can still provide a good foundation for reliable knowledge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Perception and reality</a:t>
            </a:r>
            <a:endParaRPr lang="en-US" dirty="0"/>
          </a:p>
        </p:txBody>
      </p:sp>
      <p:sp>
        <p:nvSpPr>
          <p:cNvPr id="3" name="Content Placeholder 2"/>
          <p:cNvSpPr>
            <a:spLocks noGrp="1"/>
          </p:cNvSpPr>
          <p:nvPr>
            <p:ph idx="1"/>
          </p:nvPr>
        </p:nvSpPr>
        <p:spPr/>
        <p:txBody>
          <a:bodyPr/>
          <a:lstStyle/>
          <a:p>
            <a:r>
              <a:rPr lang="en-US" dirty="0" smtClean="0"/>
              <a:t>Common-sense realism</a:t>
            </a:r>
          </a:p>
          <a:p>
            <a:r>
              <a:rPr lang="en-US" dirty="0" smtClean="0"/>
              <a:t>Scientific Realism</a:t>
            </a:r>
          </a:p>
          <a:p>
            <a:r>
              <a:rPr lang="en-US" dirty="0" err="1" smtClean="0"/>
              <a:t>Phenonmenalism</a:t>
            </a:r>
            <a:endParaRPr lang="en-US" dirty="0"/>
          </a:p>
        </p:txBody>
      </p:sp>
    </p:spTree>
    <p:extLst>
      <p:ext uri="{BB962C8B-B14F-4D97-AF65-F5344CB8AC3E}">
        <p14:creationId xmlns:p14="http://schemas.microsoft.com/office/powerpoint/2010/main" val="3541155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Sense Realism</a:t>
            </a:r>
            <a:endParaRPr lang="en-US" dirty="0"/>
          </a:p>
        </p:txBody>
      </p:sp>
      <p:sp>
        <p:nvSpPr>
          <p:cNvPr id="3" name="Content Placeholder 2"/>
          <p:cNvSpPr>
            <a:spLocks noGrp="1"/>
          </p:cNvSpPr>
          <p:nvPr>
            <p:ph idx="1"/>
          </p:nvPr>
        </p:nvSpPr>
        <p:spPr/>
        <p:txBody>
          <a:bodyPr/>
          <a:lstStyle/>
          <a:p>
            <a:r>
              <a:rPr lang="en-US" dirty="0" smtClean="0"/>
              <a:t>Already covered, </a:t>
            </a:r>
          </a:p>
          <a:p>
            <a:r>
              <a:rPr lang="en-US" dirty="0" smtClean="0"/>
              <a:t>We perceive the world the way it is</a:t>
            </a:r>
          </a:p>
          <a:p>
            <a:r>
              <a:rPr lang="en-US" dirty="0" smtClean="0"/>
              <a:t>We rely on our senses</a:t>
            </a:r>
          </a:p>
          <a:p>
            <a:r>
              <a:rPr lang="en-US" dirty="0" smtClean="0"/>
              <a:t>Plenty of problem here due to the nature of our sense-organs</a:t>
            </a:r>
            <a:endParaRPr lang="en-US" dirty="0"/>
          </a:p>
        </p:txBody>
      </p:sp>
    </p:spTree>
    <p:extLst>
      <p:ext uri="{BB962C8B-B14F-4D97-AF65-F5344CB8AC3E}">
        <p14:creationId xmlns:p14="http://schemas.microsoft.com/office/powerpoint/2010/main" val="42525176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Realism</a:t>
            </a:r>
            <a:endParaRPr lang="en-US" dirty="0"/>
          </a:p>
        </p:txBody>
      </p:sp>
      <p:sp>
        <p:nvSpPr>
          <p:cNvPr id="3" name="Content Placeholder 2"/>
          <p:cNvSpPr>
            <a:spLocks noGrp="1"/>
          </p:cNvSpPr>
          <p:nvPr>
            <p:ph idx="1"/>
          </p:nvPr>
        </p:nvSpPr>
        <p:spPr/>
        <p:txBody>
          <a:bodyPr>
            <a:normAutofit fontScale="92500"/>
          </a:bodyPr>
          <a:lstStyle/>
          <a:p>
            <a:r>
              <a:rPr lang="en-US" dirty="0" smtClean="0"/>
              <a:t>What is a table?</a:t>
            </a:r>
          </a:p>
          <a:p>
            <a:r>
              <a:rPr lang="en-US" dirty="0" smtClean="0"/>
              <a:t>A table does not belong to the world previously mentioned- that world which spontaneously appears around me when I open my eyes.. My scientific table is mostly emptiness. Sparsely scattered in that emptiness are numerous electric charges rushing about with great speed but their combined bulk amounts to less than 1 billionth of the bulk of the table itself…. Page 100 TOK </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2133600"/>
            <a:ext cx="5943600" cy="4457700"/>
          </a:xfrm>
          <a:prstGeom prst="rect">
            <a:avLst/>
          </a:prstGeom>
        </p:spPr>
      </p:pic>
    </p:spTree>
    <p:extLst>
      <p:ext uri="{BB962C8B-B14F-4D97-AF65-F5344CB8AC3E}">
        <p14:creationId xmlns:p14="http://schemas.microsoft.com/office/powerpoint/2010/main" val="2604236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4"/>
                                        </p:tgtEl>
                                      </p:cBhvr>
                                    </p:animEffect>
                                    <p:set>
                                      <p:cBhvr>
                                        <p:cTn id="15" dur="1" fill="hold">
                                          <p:stCondLst>
                                            <p:cond delay="499"/>
                                          </p:stCondLst>
                                        </p:cTn>
                                        <p:tgtEl>
                                          <p:spTgt spid="4"/>
                                        </p:tgtEl>
                                        <p:attrNameLst>
                                          <p:attrName>style.visibility</p:attrName>
                                        </p:attrNameLst>
                                      </p:cBhvr>
                                      <p:to>
                                        <p:strVal val="hidden"/>
                                      </p:to>
                                    </p:set>
                                  </p:childTnLst>
                                </p:cTn>
                              </p:par>
                              <p:par>
                                <p:cTn id="16" presetID="1" presetClass="entr" presetSubtype="0"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Phenomenalism</a:t>
            </a:r>
            <a:endParaRPr lang="en-US" dirty="0"/>
          </a:p>
        </p:txBody>
      </p:sp>
      <p:sp>
        <p:nvSpPr>
          <p:cNvPr id="3" name="Content Placeholder 2"/>
          <p:cNvSpPr>
            <a:spLocks noGrp="1"/>
          </p:cNvSpPr>
          <p:nvPr>
            <p:ph idx="1"/>
          </p:nvPr>
        </p:nvSpPr>
        <p:spPr/>
        <p:txBody>
          <a:bodyPr/>
          <a:lstStyle/>
          <a:p>
            <a:r>
              <a:rPr lang="en-US" dirty="0" smtClean="0"/>
              <a:t>All knowledge is based on experience</a:t>
            </a:r>
          </a:p>
          <a:p>
            <a:r>
              <a:rPr lang="en-US" dirty="0" smtClean="0"/>
              <a:t>We are humans so experience the world as humans</a:t>
            </a:r>
          </a:p>
          <a:p>
            <a:r>
              <a:rPr lang="en-US" dirty="0" smtClean="0"/>
              <a:t>To be is be perceived</a:t>
            </a:r>
            <a:endParaRPr lang="en-US" dirty="0"/>
          </a:p>
        </p:txBody>
      </p:sp>
    </p:spTree>
    <p:extLst>
      <p:ext uri="{BB962C8B-B14F-4D97-AF65-F5344CB8AC3E}">
        <p14:creationId xmlns:p14="http://schemas.microsoft.com/office/powerpoint/2010/main" val="27484465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should we believe</a:t>
            </a:r>
            <a:endParaRPr lang="en-US" dirty="0"/>
          </a:p>
        </p:txBody>
      </p:sp>
      <p:sp>
        <p:nvSpPr>
          <p:cNvPr id="3" name="Content Placeholder 2"/>
          <p:cNvSpPr>
            <a:spLocks noGrp="1"/>
          </p:cNvSpPr>
          <p:nvPr>
            <p:ph idx="1"/>
          </p:nvPr>
        </p:nvSpPr>
        <p:spPr/>
        <p:txBody>
          <a:bodyPr/>
          <a:lstStyle/>
          <a:p>
            <a:r>
              <a:rPr lang="en-US" dirty="0" smtClean="0"/>
              <a:t>Common-sense realism</a:t>
            </a:r>
          </a:p>
          <a:p>
            <a:pPr lvl="1"/>
            <a:r>
              <a:rPr lang="en-US" dirty="0" smtClean="0"/>
              <a:t>What you see is what is there</a:t>
            </a:r>
          </a:p>
          <a:p>
            <a:r>
              <a:rPr lang="en-US" dirty="0" smtClean="0"/>
              <a:t>Scientific realism</a:t>
            </a:r>
          </a:p>
          <a:p>
            <a:pPr lvl="1"/>
            <a:r>
              <a:rPr lang="en-US" dirty="0" smtClean="0"/>
              <a:t>Atoms in the void</a:t>
            </a:r>
          </a:p>
          <a:p>
            <a:r>
              <a:rPr lang="en-US" dirty="0" err="1" smtClean="0"/>
              <a:t>Phenomenalism</a:t>
            </a:r>
            <a:endParaRPr lang="en-US" dirty="0" smtClean="0"/>
          </a:p>
          <a:p>
            <a:pPr lvl="1"/>
            <a:r>
              <a:rPr lang="en-US" dirty="0" smtClean="0"/>
              <a:t>To be is to be perceived</a:t>
            </a:r>
            <a:endParaRPr lang="en-US" dirty="0"/>
          </a:p>
        </p:txBody>
      </p:sp>
    </p:spTree>
    <p:extLst>
      <p:ext uri="{BB962C8B-B14F-4D97-AF65-F5344CB8AC3E}">
        <p14:creationId xmlns:p14="http://schemas.microsoft.com/office/powerpoint/2010/main" val="30979828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WOK: Perception</a:t>
            </a:r>
            <a:br>
              <a:rPr lang="en-US" dirty="0" smtClean="0"/>
            </a:br>
            <a:r>
              <a:rPr lang="en-US" dirty="0" smtClean="0"/>
              <a:t>Sensation and Interpretation</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Perception plays an important way of knowing which plays a key role in most areas of knowledge</a:t>
            </a:r>
          </a:p>
          <a:p>
            <a:r>
              <a:rPr lang="en-US" dirty="0" smtClean="0"/>
              <a:t>We cannot take the evidence of our senses for granted</a:t>
            </a:r>
          </a:p>
          <a:p>
            <a:r>
              <a:rPr lang="en-US" dirty="0" smtClean="0"/>
              <a:t>Sometimes we use a second sense</a:t>
            </a:r>
          </a:p>
          <a:p>
            <a:r>
              <a:rPr lang="en-US" dirty="0" smtClean="0"/>
              <a:t>Still to cross the road do not ignore you eyes</a:t>
            </a:r>
            <a:endParaRPr lang="en-US" dirty="0"/>
          </a:p>
        </p:txBody>
      </p:sp>
    </p:spTree>
    <p:extLst>
      <p:ext uri="{BB962C8B-B14F-4D97-AF65-F5344CB8AC3E}">
        <p14:creationId xmlns:p14="http://schemas.microsoft.com/office/powerpoint/2010/main" val="9294185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447800"/>
            <a:ext cx="8686800" cy="1143000"/>
          </a:xfrm>
        </p:spPr>
        <p:txBody>
          <a:bodyPr>
            <a:normAutofit/>
          </a:bodyPr>
          <a:lstStyle/>
          <a:p>
            <a:r>
              <a:rPr lang="en-US" dirty="0" smtClean="0"/>
              <a:t>From Last week: Cultural Perception</a:t>
            </a:r>
            <a:endParaRPr lang="en-US" dirty="0"/>
          </a:p>
        </p:txBody>
      </p:sp>
      <p:sp>
        <p:nvSpPr>
          <p:cNvPr id="3" name="Content Placeholder 2"/>
          <p:cNvSpPr>
            <a:spLocks noGrp="1"/>
          </p:cNvSpPr>
          <p:nvPr>
            <p:ph idx="1"/>
          </p:nvPr>
        </p:nvSpPr>
        <p:spPr>
          <a:xfrm>
            <a:off x="457200" y="2819400"/>
            <a:ext cx="8229600" cy="3581400"/>
          </a:xfrm>
        </p:spPr>
        <p:txBody>
          <a:bodyPr>
            <a:normAutofit fontScale="92500" lnSpcReduction="10000"/>
          </a:bodyPr>
          <a:lstStyle/>
          <a:p>
            <a:r>
              <a:rPr lang="en-US" dirty="0" smtClean="0"/>
              <a:t>What did you think of the video</a:t>
            </a:r>
          </a:p>
          <a:p>
            <a:r>
              <a:rPr lang="en-US" dirty="0" smtClean="0"/>
              <a:t>Do you perceive the world culturally</a:t>
            </a:r>
            <a:r>
              <a:rPr lang="en-US" dirty="0" smtClean="0"/>
              <a:t>/ geographically</a:t>
            </a:r>
            <a:r>
              <a:rPr lang="en-US" dirty="0" smtClean="0"/>
              <a:t>?</a:t>
            </a:r>
          </a:p>
          <a:p>
            <a:r>
              <a:rPr lang="en-US" dirty="0" smtClean="0"/>
              <a:t>What if this happened in </a:t>
            </a:r>
            <a:r>
              <a:rPr lang="en-US" dirty="0" err="1" smtClean="0"/>
              <a:t>Lukuni</a:t>
            </a:r>
            <a:r>
              <a:rPr lang="en-US" dirty="0" smtClean="0"/>
              <a:t>?</a:t>
            </a:r>
          </a:p>
          <a:p>
            <a:r>
              <a:rPr lang="en-US" dirty="0" smtClean="0"/>
              <a:t>Who does not perceive the world culturally</a:t>
            </a:r>
            <a:r>
              <a:rPr lang="en-US" dirty="0" smtClean="0"/>
              <a:t>/ locally</a:t>
            </a:r>
            <a:r>
              <a:rPr lang="en-US" dirty="0" smtClean="0"/>
              <a:t>?</a:t>
            </a:r>
          </a:p>
          <a:p>
            <a:r>
              <a:rPr lang="en-US" dirty="0" smtClean="0"/>
              <a:t>How can you change this?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WOK</a:t>
            </a:r>
            <a:endParaRPr lang="en-US" dirty="0"/>
          </a:p>
        </p:txBody>
      </p:sp>
      <p:sp>
        <p:nvSpPr>
          <p:cNvPr id="3" name="Content Placeholder 2"/>
          <p:cNvSpPr>
            <a:spLocks noGrp="1"/>
          </p:cNvSpPr>
          <p:nvPr>
            <p:ph idx="1"/>
          </p:nvPr>
        </p:nvSpPr>
        <p:spPr/>
        <p:txBody>
          <a:bodyPr>
            <a:normAutofit/>
          </a:bodyPr>
          <a:lstStyle/>
          <a:p>
            <a:r>
              <a:rPr lang="en-US" sz="5400" dirty="0" smtClean="0"/>
              <a:t>Language</a:t>
            </a:r>
          </a:p>
          <a:p>
            <a:r>
              <a:rPr lang="en-US" sz="5400" dirty="0" smtClean="0"/>
              <a:t>Perception</a:t>
            </a:r>
          </a:p>
          <a:p>
            <a:r>
              <a:rPr lang="en-US" sz="5400" dirty="0" smtClean="0"/>
              <a:t>Emotion</a:t>
            </a:r>
          </a:p>
          <a:p>
            <a:r>
              <a:rPr lang="en-US" sz="5400" dirty="0" smtClean="0"/>
              <a:t>Jim Carey</a:t>
            </a:r>
            <a:endParaRPr lang="en-US" sz="5400" dirty="0"/>
          </a:p>
        </p:txBody>
      </p:sp>
      <p:pic>
        <p:nvPicPr>
          <p:cNvPr id="4" name="Picture 3" descr="jimcarey.jpg"/>
          <p:cNvPicPr>
            <a:picLocks noChangeAspect="1"/>
          </p:cNvPicPr>
          <p:nvPr/>
        </p:nvPicPr>
        <p:blipFill>
          <a:blip r:embed="rId2" cstate="print"/>
          <a:stretch>
            <a:fillRect/>
          </a:stretch>
        </p:blipFill>
        <p:spPr>
          <a:xfrm>
            <a:off x="7286625" y="4391025"/>
            <a:ext cx="1857375" cy="24669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linds(horizontal)">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Crime Line up</a:t>
            </a:r>
            <a:br>
              <a:rPr lang="en-US" dirty="0" smtClean="0"/>
            </a:br>
            <a:r>
              <a:rPr lang="en-US" dirty="0" smtClean="0"/>
              <a:t>Eye witness testimony</a:t>
            </a:r>
            <a:endParaRPr lang="en-US" dirty="0"/>
          </a:p>
        </p:txBody>
      </p:sp>
      <p:pic>
        <p:nvPicPr>
          <p:cNvPr id="4" name="Content Placeholder 3" descr="oldman.jpg"/>
          <p:cNvPicPr>
            <a:picLocks noGrp="1" noChangeAspect="1"/>
          </p:cNvPicPr>
          <p:nvPr>
            <p:ph idx="1"/>
          </p:nvPr>
        </p:nvPicPr>
        <p:blipFill>
          <a:blip r:embed="rId3" cstate="print"/>
          <a:stretch>
            <a:fillRect/>
          </a:stretch>
        </p:blipFill>
        <p:spPr>
          <a:xfrm>
            <a:off x="-152400" y="2332037"/>
            <a:ext cx="3655586" cy="4525963"/>
          </a:xfrm>
        </p:spPr>
      </p:pic>
      <p:pic>
        <p:nvPicPr>
          <p:cNvPr id="5" name="Picture 4" descr="Eric Fairburn mug shots large.jpg"/>
          <p:cNvPicPr>
            <a:picLocks noChangeAspect="1"/>
          </p:cNvPicPr>
          <p:nvPr/>
        </p:nvPicPr>
        <p:blipFill>
          <a:blip r:embed="rId4" cstate="print"/>
          <a:srcRect l="50000" b="4207"/>
          <a:stretch>
            <a:fillRect/>
          </a:stretch>
        </p:blipFill>
        <p:spPr>
          <a:xfrm>
            <a:off x="7086600" y="3810000"/>
            <a:ext cx="2057400" cy="2819400"/>
          </a:xfrm>
          <a:prstGeom prst="rect">
            <a:avLst/>
          </a:prstGeom>
        </p:spPr>
      </p:pic>
      <p:pic>
        <p:nvPicPr>
          <p:cNvPr id="6" name="Picture 5" descr="skin_head_tattoo_removal_2.jpg"/>
          <p:cNvPicPr>
            <a:picLocks noChangeAspect="1"/>
          </p:cNvPicPr>
          <p:nvPr/>
        </p:nvPicPr>
        <p:blipFill>
          <a:blip r:embed="rId5" cstate="print"/>
          <a:stretch>
            <a:fillRect/>
          </a:stretch>
        </p:blipFill>
        <p:spPr>
          <a:xfrm>
            <a:off x="3595352" y="0"/>
            <a:ext cx="5548648" cy="3581400"/>
          </a:xfrm>
          <a:prstGeom prst="rect">
            <a:avLst/>
          </a:prstGeom>
        </p:spPr>
      </p:pic>
      <p:pic>
        <p:nvPicPr>
          <p:cNvPr id="7" name="Picture 6" descr="Eric Fairburn mug shots large.jpg"/>
          <p:cNvPicPr>
            <a:picLocks noChangeAspect="1"/>
          </p:cNvPicPr>
          <p:nvPr/>
        </p:nvPicPr>
        <p:blipFill>
          <a:blip r:embed="rId4" cstate="print"/>
          <a:srcRect t="18123" r="50000" b="4207"/>
          <a:stretch>
            <a:fillRect/>
          </a:stretch>
        </p:blipFill>
        <p:spPr>
          <a:xfrm>
            <a:off x="0" y="533400"/>
            <a:ext cx="2057400" cy="2286000"/>
          </a:xfrm>
          <a:prstGeom prst="rect">
            <a:avLst/>
          </a:prstGeom>
        </p:spPr>
      </p:pic>
      <p:pic>
        <p:nvPicPr>
          <p:cNvPr id="8" name="Picture 7" descr="mugsho.jpg"/>
          <p:cNvPicPr>
            <a:picLocks noChangeAspect="1"/>
          </p:cNvPicPr>
          <p:nvPr/>
        </p:nvPicPr>
        <p:blipFill>
          <a:blip r:embed="rId6" cstate="print"/>
          <a:stretch>
            <a:fillRect/>
          </a:stretch>
        </p:blipFill>
        <p:spPr>
          <a:xfrm>
            <a:off x="2590800" y="4114800"/>
            <a:ext cx="3946071" cy="2209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xit" presetSubtype="10" fill="hold" nodeType="clickEffect">
                                  <p:stCondLst>
                                    <p:cond delay="0"/>
                                  </p:stCondLst>
                                  <p:childTnLst>
                                    <p:animEffect transition="out" filter="blinds(horizontal)">
                                      <p:cBhvr>
                                        <p:cTn id="21" dur="500"/>
                                        <p:tgtEl>
                                          <p:spTgt spid="7"/>
                                        </p:tgtEl>
                                      </p:cBhvr>
                                    </p:animEffect>
                                    <p:set>
                                      <p:cBhvr>
                                        <p:cTn id="22" dur="1" fill="hold">
                                          <p:stCondLst>
                                            <p:cond delay="499"/>
                                          </p:stCondLst>
                                        </p:cTn>
                                        <p:tgtEl>
                                          <p:spTgt spid="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linds(horizontal)">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xit" presetSubtype="10" fill="hold" nodeType="clickEffect">
                                  <p:stCondLst>
                                    <p:cond delay="0"/>
                                  </p:stCondLst>
                                  <p:childTnLst>
                                    <p:animEffect transition="out" filter="blinds(horizontal)">
                                      <p:cBhvr>
                                        <p:cTn id="31" dur="500"/>
                                        <p:tgtEl>
                                          <p:spTgt spid="4"/>
                                        </p:tgtEl>
                                      </p:cBhvr>
                                    </p:animEffect>
                                    <p:set>
                                      <p:cBhvr>
                                        <p:cTn id="32" dur="1" fill="hold">
                                          <p:stCondLst>
                                            <p:cond delay="499"/>
                                          </p:stCondLst>
                                        </p:cTn>
                                        <p:tgtEl>
                                          <p:spTgt spid="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blinds(horizontal)">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xit" presetSubtype="10" fill="hold" nodeType="clickEffect">
                                  <p:stCondLst>
                                    <p:cond delay="0"/>
                                  </p:stCondLst>
                                  <p:childTnLst>
                                    <p:animEffect transition="out" filter="blinds(horizontal)">
                                      <p:cBhvr>
                                        <p:cTn id="41" dur="500"/>
                                        <p:tgtEl>
                                          <p:spTgt spid="8"/>
                                        </p:tgtEl>
                                      </p:cBhvr>
                                    </p:animEffect>
                                    <p:set>
                                      <p:cBhvr>
                                        <p:cTn id="42" dur="1" fill="hold">
                                          <p:stCondLst>
                                            <p:cond delay="499"/>
                                          </p:stCondLst>
                                        </p:cTn>
                                        <p:tgtEl>
                                          <p:spTgt spid="8"/>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checkerboard(across)">
                                      <p:cBhvr>
                                        <p:cTn id="47" dur="500"/>
                                        <p:tgtEl>
                                          <p:spTgt spid="5"/>
                                        </p:tgtEl>
                                      </p:cBhvr>
                                    </p:animEffect>
                                  </p:childTnLst>
                                </p:cTn>
                              </p:par>
                            </p:childTnLst>
                          </p:cTn>
                        </p:par>
                      </p:childTnLst>
                    </p:cTn>
                  </p:par>
                  <p:par>
                    <p:cTn id="48" fill="hold">
                      <p:stCondLst>
                        <p:cond delay="indefinite"/>
                      </p:stCondLst>
                      <p:childTnLst>
                        <p:par>
                          <p:cTn id="49" fill="hold">
                            <p:stCondLst>
                              <p:cond delay="0"/>
                            </p:stCondLst>
                            <p:childTnLst>
                              <p:par>
                                <p:cTn id="50" presetID="8" presetClass="exit" presetSubtype="16" fill="hold" nodeType="clickEffect">
                                  <p:stCondLst>
                                    <p:cond delay="0"/>
                                  </p:stCondLst>
                                  <p:childTnLst>
                                    <p:animEffect transition="out" filter="diamond(in)">
                                      <p:cBhvr>
                                        <p:cTn id="51" dur="2000"/>
                                        <p:tgtEl>
                                          <p:spTgt spid="5"/>
                                        </p:tgtEl>
                                      </p:cBhvr>
                                    </p:animEffect>
                                    <p:set>
                                      <p:cBhvr>
                                        <p:cTn id="52"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Perception</a:t>
            </a:r>
            <a:endParaRPr lang="en-US" dirty="0"/>
          </a:p>
        </p:txBody>
      </p:sp>
      <p:sp>
        <p:nvSpPr>
          <p:cNvPr id="3" name="Content Placeholder 2"/>
          <p:cNvSpPr>
            <a:spLocks noGrp="1"/>
          </p:cNvSpPr>
          <p:nvPr>
            <p:ph idx="1"/>
          </p:nvPr>
        </p:nvSpPr>
        <p:spPr/>
        <p:txBody>
          <a:bodyPr/>
          <a:lstStyle/>
          <a:p>
            <a:r>
              <a:rPr lang="en-US" dirty="0" smtClean="0"/>
              <a:t>Is an important source of knowledge</a:t>
            </a:r>
          </a:p>
          <a:p>
            <a:r>
              <a:rPr lang="en-US" dirty="0" smtClean="0"/>
              <a:t>3 fundamental problems</a:t>
            </a:r>
          </a:p>
          <a:p>
            <a:pPr lvl="1"/>
            <a:r>
              <a:rPr lang="en-US" dirty="0" smtClean="0"/>
              <a:t>We may misinterpret what we see</a:t>
            </a:r>
          </a:p>
          <a:p>
            <a:pPr lvl="1"/>
            <a:r>
              <a:rPr lang="en-US" dirty="0" smtClean="0"/>
              <a:t>We may fail to notice something</a:t>
            </a:r>
          </a:p>
          <a:p>
            <a:pPr lvl="1"/>
            <a:r>
              <a:rPr lang="en-US" dirty="0" smtClean="0"/>
              <a:t>We may misremember what we have seen</a:t>
            </a:r>
          </a:p>
          <a:p>
            <a:r>
              <a:rPr lang="en-US" dirty="0" smtClean="0"/>
              <a:t>Think of an eye witness account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315200" cy="1554162"/>
          </a:xfrm>
        </p:spPr>
        <p:txBody>
          <a:bodyPr>
            <a:normAutofit fontScale="90000"/>
          </a:bodyPr>
          <a:lstStyle/>
          <a:p>
            <a:r>
              <a:rPr lang="en-US" dirty="0" smtClean="0"/>
              <a:t>How we distinguish between appearance and reality in everyday life</a:t>
            </a:r>
            <a:endParaRPr lang="en-US" dirty="0"/>
          </a:p>
        </p:txBody>
      </p:sp>
      <p:sp>
        <p:nvSpPr>
          <p:cNvPr id="3" name="Content Placeholder 2"/>
          <p:cNvSpPr>
            <a:spLocks noGrp="1"/>
          </p:cNvSpPr>
          <p:nvPr>
            <p:ph idx="1"/>
          </p:nvPr>
        </p:nvSpPr>
        <p:spPr>
          <a:xfrm>
            <a:off x="457200" y="2362200"/>
            <a:ext cx="8229600" cy="3763963"/>
          </a:xfrm>
        </p:spPr>
        <p:txBody>
          <a:bodyPr/>
          <a:lstStyle/>
          <a:p>
            <a:r>
              <a:rPr lang="en-US" dirty="0" smtClean="0"/>
              <a:t>Confirmation by another sense</a:t>
            </a:r>
          </a:p>
          <a:p>
            <a:r>
              <a:rPr lang="en-US" dirty="0" smtClean="0"/>
              <a:t>Coherence: it does not fit, </a:t>
            </a:r>
            <a:r>
              <a:rPr lang="en-US" dirty="0" err="1" smtClean="0"/>
              <a:t>i.e</a:t>
            </a:r>
            <a:r>
              <a:rPr lang="en-US" dirty="0" smtClean="0"/>
              <a:t> I saw a pig flying,</a:t>
            </a:r>
          </a:p>
          <a:p>
            <a:r>
              <a:rPr lang="en-US" dirty="0" smtClean="0"/>
              <a:t>Independent Testimony: if 10 people saw something it must be true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06899" y="635507"/>
            <a:ext cx="7884701" cy="5917693"/>
          </a:xfrm>
        </p:spPr>
      </p:pic>
    </p:spTree>
    <p:extLst>
      <p:ext uri="{BB962C8B-B14F-4D97-AF65-F5344CB8AC3E}">
        <p14:creationId xmlns:p14="http://schemas.microsoft.com/office/powerpoint/2010/main" val="6335961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Ultimate Reality</a:t>
            </a:r>
            <a:endParaRPr lang="en-US" dirty="0"/>
          </a:p>
        </p:txBody>
      </p:sp>
      <p:sp>
        <p:nvSpPr>
          <p:cNvPr id="3" name="Content Placeholder 2"/>
          <p:cNvSpPr>
            <a:spLocks noGrp="1"/>
          </p:cNvSpPr>
          <p:nvPr>
            <p:ph idx="1"/>
          </p:nvPr>
        </p:nvSpPr>
        <p:spPr/>
        <p:txBody>
          <a:bodyPr/>
          <a:lstStyle/>
          <a:p>
            <a:r>
              <a:rPr lang="en-US" dirty="0" smtClean="0"/>
              <a:t>We have 5 senses</a:t>
            </a:r>
          </a:p>
          <a:p>
            <a:r>
              <a:rPr lang="en-US" dirty="0" smtClean="0"/>
              <a:t>Give an example of an animal that has completely different senses that carry out the same function?</a:t>
            </a:r>
          </a:p>
          <a:p>
            <a:r>
              <a:rPr lang="en-US" dirty="0" smtClean="0"/>
              <a:t>3 min</a:t>
            </a:r>
          </a:p>
          <a:p>
            <a:r>
              <a:rPr lang="en-US" dirty="0" smtClean="0"/>
              <a:t>What would reality be like if we used our senses differently?</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1215</TotalTime>
  <Words>942</Words>
  <Application>Microsoft Office PowerPoint</Application>
  <PresentationFormat>On-screen Show (4:3)</PresentationFormat>
  <Paragraphs>122</Paragraphs>
  <Slides>20</Slides>
  <Notes>10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WOK</vt:lpstr>
      <vt:lpstr>WOK: Perception Sensation and Interpretation</vt:lpstr>
      <vt:lpstr>From Last week: Cultural Perception</vt:lpstr>
      <vt:lpstr>WOK</vt:lpstr>
      <vt:lpstr>Crime Line up Eye witness testimony</vt:lpstr>
      <vt:lpstr>Perception</vt:lpstr>
      <vt:lpstr>How we distinguish between appearance and reality in everyday life</vt:lpstr>
      <vt:lpstr>PowerPoint Presentation</vt:lpstr>
      <vt:lpstr>Ultimate Reality</vt:lpstr>
      <vt:lpstr>Other Senses</vt:lpstr>
      <vt:lpstr>What is really out there</vt:lpstr>
      <vt:lpstr>The tree in the forest</vt:lpstr>
      <vt:lpstr>Crime Scene</vt:lpstr>
      <vt:lpstr>Key terms/points</vt:lpstr>
      <vt:lpstr>Perception and reality</vt:lpstr>
      <vt:lpstr>Common Sense Realism</vt:lpstr>
      <vt:lpstr>Scientific Realism</vt:lpstr>
      <vt:lpstr>Phenomenalism</vt:lpstr>
      <vt:lpstr>What should we believe</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WOK</dc:title>
  <dc:creator>Shane O'loghlin</dc:creator>
  <cp:lastModifiedBy>Shane O'loghlin</cp:lastModifiedBy>
  <cp:revision>6</cp:revision>
  <dcterms:modified xsi:type="dcterms:W3CDTF">2012-11-06T04:58:04Z</dcterms:modified>
</cp:coreProperties>
</file>